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1"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presProps" Target="pres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ableStyles" Target="tableStyle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heme" Target="theme/theme1.xml" /></Relationships>
</file>

<file path=ppt/media/image1.png>
</file>

<file path=ppt/media/image2.PNG>
</file>

<file path=ppt/media/image3.JPG>
</file>

<file path=ppt/media/image4.jpe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5634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422D457-FE9D-4F97-9D62-423C0A79D24C}" type="datetimeFigureOut">
              <a:rPr lang="en-IN" smtClean="0"/>
              <a:t>25-09-2021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4187219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39988143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237365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26208072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177824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163031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34825331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3200288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3998264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2D457-FE9D-4F97-9D62-423C0A79D24C}" type="datetimeFigureOut">
              <a:rPr lang="en-IN" smtClean="0"/>
              <a:t>25-09-2021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1795748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22D457-FE9D-4F97-9D62-423C0A79D24C}"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3149174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22D457-FE9D-4F97-9D62-423C0A79D24C}" type="datetimeFigureOut">
              <a:rPr lang="en-IN" smtClean="0"/>
              <a:t>25-09-2021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2425740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22D457-FE9D-4F97-9D62-423C0A79D24C}" type="datetimeFigureOut">
              <a:rPr lang="en-IN" smtClean="0"/>
              <a:t>25-09-2021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2814861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22D457-FE9D-4F97-9D62-423C0A79D24C}" type="datetimeFigureOut">
              <a:rPr lang="en-IN" smtClean="0"/>
              <a:t>25-09-2021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286255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22D457-FE9D-4F97-9D62-423C0A79D24C}"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704404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22D457-FE9D-4F97-9D62-423C0A79D24C}" type="datetimeFigureOut">
              <a:rPr lang="en-IN" smtClean="0"/>
              <a:t>25-09-2021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3BA7B95-B198-443E-B75E-C3106A558906}" type="slidenum">
              <a:rPr lang="en-IN" smtClean="0"/>
              <a:t>‹#›</a:t>
            </a:fld>
            <a:endParaRPr lang="en-IN"/>
          </a:p>
        </p:txBody>
      </p:sp>
    </p:spTree>
    <p:extLst>
      <p:ext uri="{BB962C8B-B14F-4D97-AF65-F5344CB8AC3E}">
        <p14:creationId xmlns:p14="http://schemas.microsoft.com/office/powerpoint/2010/main" val="42349711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6422D457-FE9D-4F97-9D62-423C0A79D24C}" type="datetimeFigureOut">
              <a:rPr lang="en-IN" smtClean="0"/>
              <a:t>25-09-2021</a:t>
            </a:fld>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03BA7B95-B198-443E-B75E-C3106A558906}" type="slidenum">
              <a:rPr lang="en-IN" smtClean="0"/>
              <a:t>‹#›</a:t>
            </a:fld>
            <a:endParaRPr lang="en-IN"/>
          </a:p>
        </p:txBody>
      </p:sp>
    </p:spTree>
    <p:extLst>
      <p:ext uri="{BB962C8B-B14F-4D97-AF65-F5344CB8AC3E}">
        <p14:creationId xmlns:p14="http://schemas.microsoft.com/office/powerpoint/2010/main" val="159598646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BFC0B-0E65-4E7B-B9F9-28436B37A473}"/>
              </a:ext>
            </a:extLst>
          </p:cNvPr>
          <p:cNvSpPr>
            <a:spLocks noGrp="1"/>
          </p:cNvSpPr>
          <p:nvPr>
            <p:ph type="ctrTitle"/>
          </p:nvPr>
        </p:nvSpPr>
        <p:spPr>
          <a:xfrm>
            <a:off x="2446337" y="459833"/>
            <a:ext cx="7650896" cy="1521070"/>
          </a:xfrm>
        </p:spPr>
        <p:txBody>
          <a:bodyPr>
            <a:normAutofit fontScale="90000"/>
          </a:bodyPr>
          <a:lstStyle/>
          <a:p>
            <a:r>
              <a:rPr lang="en-IN" dirty="0">
                <a:effectLst>
                  <a:outerShdw blurRad="50800" dist="38100" dir="2700000" algn="tl" rotWithShape="0">
                    <a:prstClr val="black">
                      <a:alpha val="40000"/>
                    </a:prstClr>
                  </a:outerShdw>
                </a:effectLst>
              </a:rPr>
              <a:t>IOT Based Pulse Monitoring System</a:t>
            </a:r>
          </a:p>
        </p:txBody>
      </p:sp>
      <p:sp>
        <p:nvSpPr>
          <p:cNvPr id="3" name="Subtitle 2">
            <a:extLst>
              <a:ext uri="{FF2B5EF4-FFF2-40B4-BE49-F238E27FC236}">
                <a16:creationId xmlns:a16="http://schemas.microsoft.com/office/drawing/2014/main" id="{35414489-648B-411E-BD6F-93F1FDB5C372}"/>
              </a:ext>
            </a:extLst>
          </p:cNvPr>
          <p:cNvSpPr>
            <a:spLocks noGrp="1"/>
          </p:cNvSpPr>
          <p:nvPr>
            <p:ph type="subTitle" idx="1"/>
          </p:nvPr>
        </p:nvSpPr>
        <p:spPr>
          <a:xfrm>
            <a:off x="2446337" y="2491154"/>
            <a:ext cx="8226670" cy="3623895"/>
          </a:xfrm>
        </p:spPr>
        <p:txBody>
          <a:bodyPr>
            <a:normAutofit/>
          </a:bodyPr>
          <a:lstStyle/>
          <a:p>
            <a:r>
              <a:rPr lang="en-IN" sz="2800" dirty="0"/>
              <a:t>By: GROUP 21           ECE</a:t>
            </a:r>
          </a:p>
          <a:p>
            <a:br>
              <a:rPr lang="en-IN" dirty="0"/>
            </a:br>
            <a:r>
              <a:rPr lang="en-IN" dirty="0">
                <a:solidFill>
                  <a:schemeClr val="bg2">
                    <a:lumMod val="50000"/>
                  </a:schemeClr>
                </a:solidFill>
              </a:rPr>
              <a:t>SUBHASHIS DUTTA</a:t>
            </a:r>
          </a:p>
          <a:p>
            <a:r>
              <a:rPr lang="en-IN" dirty="0">
                <a:solidFill>
                  <a:schemeClr val="bg2">
                    <a:lumMod val="50000"/>
                  </a:schemeClr>
                </a:solidFill>
              </a:rPr>
              <a:t>SUDHYABRATA GUHA</a:t>
            </a:r>
          </a:p>
          <a:p>
            <a:r>
              <a:rPr lang="en-IN" dirty="0">
                <a:solidFill>
                  <a:schemeClr val="bg2">
                    <a:lumMod val="50000"/>
                  </a:schemeClr>
                </a:solidFill>
              </a:rPr>
              <a:t>SUPROTIM DATTA</a:t>
            </a:r>
          </a:p>
          <a:p>
            <a:r>
              <a:rPr lang="en-IN" dirty="0">
                <a:solidFill>
                  <a:schemeClr val="bg2">
                    <a:lumMod val="50000"/>
                  </a:schemeClr>
                </a:solidFill>
              </a:rPr>
              <a:t>SHUBHAM KUMAR</a:t>
            </a:r>
          </a:p>
          <a:p>
            <a:r>
              <a:rPr lang="en-IN">
                <a:solidFill>
                  <a:schemeClr val="bg2">
                    <a:lumMod val="50000"/>
                  </a:schemeClr>
                </a:solidFill>
              </a:rPr>
              <a:t>AKASH </a:t>
            </a:r>
            <a:r>
              <a:rPr lang="en-US">
                <a:solidFill>
                  <a:schemeClr val="bg2">
                    <a:lumMod val="50000"/>
                  </a:schemeClr>
                </a:solidFill>
              </a:rPr>
              <a:t>CHANDRA KUNDU </a:t>
            </a:r>
            <a:endParaRPr lang="en-IN" dirty="0">
              <a:solidFill>
                <a:schemeClr val="bg2">
                  <a:lumMod val="50000"/>
                </a:schemeClr>
              </a:solidFill>
            </a:endParaRPr>
          </a:p>
        </p:txBody>
      </p:sp>
      <p:pic>
        <p:nvPicPr>
          <p:cNvPr id="5" name="Picture 4">
            <a:extLst>
              <a:ext uri="{FF2B5EF4-FFF2-40B4-BE49-F238E27FC236}">
                <a16:creationId xmlns:a16="http://schemas.microsoft.com/office/drawing/2014/main" id="{F0868369-A6D8-4CFA-A334-A46AAEE4ED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930" y="647996"/>
            <a:ext cx="1496596" cy="1332907"/>
          </a:xfrm>
          <a:prstGeom prst="rect">
            <a:avLst/>
          </a:prstGeom>
          <a:noFill/>
          <a:effectLst>
            <a:softEdge rad="0"/>
          </a:effectLst>
        </p:spPr>
      </p:pic>
    </p:spTree>
    <p:extLst>
      <p:ext uri="{BB962C8B-B14F-4D97-AF65-F5344CB8AC3E}">
        <p14:creationId xmlns:p14="http://schemas.microsoft.com/office/powerpoint/2010/main" val="874443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942F7-BA44-4199-969B-F538533EC926}"/>
              </a:ext>
            </a:extLst>
          </p:cNvPr>
          <p:cNvSpPr>
            <a:spLocks noGrp="1"/>
          </p:cNvSpPr>
          <p:nvPr>
            <p:ph type="title"/>
          </p:nvPr>
        </p:nvSpPr>
        <p:spPr>
          <a:xfrm>
            <a:off x="2732087" y="2675466"/>
            <a:ext cx="8534400" cy="1507067"/>
          </a:xfrm>
        </p:spPr>
        <p:txBody>
          <a:bodyPr>
            <a:normAutofit/>
          </a:bodyPr>
          <a:lstStyle/>
          <a:p>
            <a:r>
              <a:rPr lang="en-IN" sz="8000" dirty="0"/>
              <a:t>THANK YOU</a:t>
            </a:r>
          </a:p>
        </p:txBody>
      </p:sp>
    </p:spTree>
    <p:extLst>
      <p:ext uri="{BB962C8B-B14F-4D97-AF65-F5344CB8AC3E}">
        <p14:creationId xmlns:p14="http://schemas.microsoft.com/office/powerpoint/2010/main" val="429346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963BB-C4A4-4B48-9FAB-6D25A72F8C96}"/>
              </a:ext>
            </a:extLst>
          </p:cNvPr>
          <p:cNvSpPr>
            <a:spLocks noGrp="1"/>
          </p:cNvSpPr>
          <p:nvPr>
            <p:ph type="title"/>
          </p:nvPr>
        </p:nvSpPr>
        <p:spPr>
          <a:xfrm>
            <a:off x="684213" y="1541908"/>
            <a:ext cx="10823574" cy="3548839"/>
          </a:xfrm>
        </p:spPr>
        <p:txBody>
          <a:bodyPr>
            <a:normAutofit/>
          </a:bodyPr>
          <a:lstStyle/>
          <a:p>
            <a:r>
              <a:rPr lang="en-US" sz="1800" dirty="0">
                <a:latin typeface="Arial" panose="020B0604020202020204" pitchFamily="34" charset="0"/>
                <a:cs typeface="Arial" panose="020B0604020202020204" pitchFamily="34" charset="0"/>
              </a:rPr>
              <a:t>The Pulse Monitoring system is developed using IOT technology with an objective of detecting the pulse rate of the patient. With the help of </a:t>
            </a:r>
            <a:r>
              <a:rPr lang="en-US" sz="1800" dirty="0" err="1">
                <a:latin typeface="Arial" panose="020B0604020202020204" pitchFamily="34" charset="0"/>
                <a:cs typeface="Arial" panose="020B0604020202020204" pitchFamily="34" charset="0"/>
              </a:rPr>
              <a:t>iot</a:t>
            </a:r>
            <a:r>
              <a:rPr lang="en-US" sz="1800" dirty="0">
                <a:latin typeface="Arial" panose="020B0604020202020204" pitchFamily="34" charset="0"/>
                <a:cs typeface="Arial" panose="020B0604020202020204" pitchFamily="34" charset="0"/>
              </a:rPr>
              <a:t> application it can be monitored from anywhere in the world.</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endParaRPr lang="en-IN" sz="18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62B8CC5-41FA-4016-A304-61A037F0D212}"/>
              </a:ext>
            </a:extLst>
          </p:cNvPr>
          <p:cNvSpPr>
            <a:spLocks noGrp="1"/>
          </p:cNvSpPr>
          <p:nvPr>
            <p:ph idx="1"/>
          </p:nvPr>
        </p:nvSpPr>
        <p:spPr>
          <a:xfrm>
            <a:off x="684213" y="1037494"/>
            <a:ext cx="7422296" cy="1143000"/>
          </a:xfrm>
        </p:spPr>
        <p:txBody>
          <a:bodyPr>
            <a:normAutofit fontScale="92500" lnSpcReduction="10000"/>
          </a:bodyPr>
          <a:lstStyle/>
          <a:p>
            <a:r>
              <a:rPr lang="en-IN" sz="4000" dirty="0">
                <a:latin typeface="Arial" panose="020B0604020202020204" pitchFamily="34" charset="0"/>
                <a:cs typeface="Arial" panose="020B0604020202020204" pitchFamily="34" charset="0"/>
              </a:rPr>
              <a:t>What is an </a:t>
            </a:r>
            <a:r>
              <a:rPr lang="en-IN" sz="4000" dirty="0">
                <a:latin typeface="+mj-lt"/>
                <a:cs typeface="Arial" panose="020B0604020202020204" pitchFamily="34" charset="0"/>
              </a:rPr>
              <a:t>IOT</a:t>
            </a:r>
            <a:r>
              <a:rPr lang="en-IN" sz="4000" dirty="0">
                <a:latin typeface="Arial" panose="020B0604020202020204" pitchFamily="34" charset="0"/>
                <a:cs typeface="Arial" panose="020B0604020202020204" pitchFamily="34" charset="0"/>
              </a:rPr>
              <a:t> </a:t>
            </a:r>
            <a:r>
              <a:rPr lang="en-IN" sz="4000" dirty="0"/>
              <a:t>Based Pulse Monitoring System </a:t>
            </a:r>
            <a:r>
              <a:rPr lang="en-IN" sz="4000" dirty="0">
                <a:latin typeface="Arial" panose="020B0604020202020204" pitchFamily="34" charset="0"/>
                <a:cs typeface="Arial" panose="020B0604020202020204" pitchFamily="34" charset="0"/>
              </a:rPr>
              <a:t>?</a:t>
            </a:r>
          </a:p>
        </p:txBody>
      </p:sp>
      <p:pic>
        <p:nvPicPr>
          <p:cNvPr id="5" name="Picture 4">
            <a:extLst>
              <a:ext uri="{FF2B5EF4-FFF2-40B4-BE49-F238E27FC236}">
                <a16:creationId xmlns:a16="http://schemas.microsoft.com/office/drawing/2014/main" id="{1541FD56-8CF7-4B0C-8FD7-FC4F5DE6EB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2036" y="3880520"/>
            <a:ext cx="4710413" cy="2637831"/>
          </a:xfrm>
          <a:prstGeom prst="rect">
            <a:avLst/>
          </a:prstGeom>
        </p:spPr>
      </p:pic>
      <p:sp>
        <p:nvSpPr>
          <p:cNvPr id="6" name="TextBox 5">
            <a:extLst>
              <a:ext uri="{FF2B5EF4-FFF2-40B4-BE49-F238E27FC236}">
                <a16:creationId xmlns:a16="http://schemas.microsoft.com/office/drawing/2014/main" id="{5821899A-FF91-447E-A2B5-9E412AE9E45E}"/>
              </a:ext>
            </a:extLst>
          </p:cNvPr>
          <p:cNvSpPr txBox="1"/>
          <p:nvPr/>
        </p:nvSpPr>
        <p:spPr>
          <a:xfrm>
            <a:off x="684213" y="3965331"/>
            <a:ext cx="5751756" cy="1200329"/>
          </a:xfrm>
          <a:prstGeom prst="rect">
            <a:avLst/>
          </a:prstGeom>
          <a:noFill/>
        </p:spPr>
        <p:txBody>
          <a:bodyPr wrap="square" rtlCol="0">
            <a:spAutoFit/>
          </a:bodyPr>
          <a:lstStyle/>
          <a:p>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WE’VE USED THINGSPEAK, AN IOT ANALYTICS PERFORM SERVICE TO MONITOR THE PULSE RATE OF THE PATIENT</a:t>
            </a:r>
            <a:endParaRPr lang="en-IN" dirty="0"/>
          </a:p>
        </p:txBody>
      </p:sp>
    </p:spTree>
    <p:extLst>
      <p:ext uri="{BB962C8B-B14F-4D97-AF65-F5344CB8AC3E}">
        <p14:creationId xmlns:p14="http://schemas.microsoft.com/office/powerpoint/2010/main" val="1286075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E4B8B-36EB-4FBA-A0D1-B13B648C2D63}"/>
              </a:ext>
            </a:extLst>
          </p:cNvPr>
          <p:cNvSpPr>
            <a:spLocks noGrp="1"/>
          </p:cNvSpPr>
          <p:nvPr>
            <p:ph type="title"/>
          </p:nvPr>
        </p:nvSpPr>
        <p:spPr>
          <a:xfrm>
            <a:off x="684212" y="3080563"/>
            <a:ext cx="8534400" cy="1507067"/>
          </a:xfrm>
        </p:spPr>
        <p:txBody>
          <a:bodyPr>
            <a:normAutofit fontScale="90000"/>
          </a:bodyPr>
          <a:lstStyle/>
          <a:p>
            <a:r>
              <a:rPr lang="en-IN" dirty="0"/>
              <a:t>1. NODEMCU ESP8266</a:t>
            </a:r>
            <a:br>
              <a:rPr lang="en-IN" dirty="0"/>
            </a:br>
            <a:br>
              <a:rPr lang="en-IN" dirty="0"/>
            </a:br>
            <a:r>
              <a:rPr lang="en-IN" dirty="0"/>
              <a:t>2. PULSE SENSOR</a:t>
            </a:r>
            <a:br>
              <a:rPr lang="en-IN" dirty="0"/>
            </a:br>
            <a:br>
              <a:rPr lang="en-IN" dirty="0"/>
            </a:br>
            <a:r>
              <a:rPr lang="en-IN" dirty="0"/>
              <a:t>3. JUMPER WIRES</a:t>
            </a:r>
          </a:p>
        </p:txBody>
      </p:sp>
      <p:sp>
        <p:nvSpPr>
          <p:cNvPr id="3" name="Content Placeholder 2">
            <a:extLst>
              <a:ext uri="{FF2B5EF4-FFF2-40B4-BE49-F238E27FC236}">
                <a16:creationId xmlns:a16="http://schemas.microsoft.com/office/drawing/2014/main" id="{FD7229D6-1ABF-4190-B248-D248C6FD28C8}"/>
              </a:ext>
            </a:extLst>
          </p:cNvPr>
          <p:cNvSpPr>
            <a:spLocks noGrp="1"/>
          </p:cNvSpPr>
          <p:nvPr>
            <p:ph idx="1"/>
          </p:nvPr>
        </p:nvSpPr>
        <p:spPr>
          <a:xfrm>
            <a:off x="684212" y="1397977"/>
            <a:ext cx="7650896" cy="589085"/>
          </a:xfrm>
        </p:spPr>
        <p:txBody>
          <a:bodyPr>
            <a:noAutofit/>
          </a:bodyPr>
          <a:lstStyle/>
          <a:p>
            <a:r>
              <a:rPr lang="en-IN" sz="4000" dirty="0"/>
              <a:t>COMPONENTS USED</a:t>
            </a:r>
          </a:p>
        </p:txBody>
      </p:sp>
    </p:spTree>
    <p:extLst>
      <p:ext uri="{BB962C8B-B14F-4D97-AF65-F5344CB8AC3E}">
        <p14:creationId xmlns:p14="http://schemas.microsoft.com/office/powerpoint/2010/main" val="1925366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759A0-CCF9-4AE1-A4A3-BC612D452EFB}"/>
              </a:ext>
            </a:extLst>
          </p:cNvPr>
          <p:cNvSpPr>
            <a:spLocks noGrp="1"/>
          </p:cNvSpPr>
          <p:nvPr>
            <p:ph type="title"/>
          </p:nvPr>
        </p:nvSpPr>
        <p:spPr>
          <a:xfrm>
            <a:off x="3393832" y="2936631"/>
            <a:ext cx="4145450" cy="1466361"/>
          </a:xfrm>
        </p:spPr>
        <p:txBody>
          <a:bodyPr/>
          <a:lstStyle/>
          <a:p>
            <a:endParaRPr lang="en-IN" dirty="0"/>
          </a:p>
        </p:txBody>
      </p:sp>
      <p:sp>
        <p:nvSpPr>
          <p:cNvPr id="3" name="Content Placeholder 2">
            <a:extLst>
              <a:ext uri="{FF2B5EF4-FFF2-40B4-BE49-F238E27FC236}">
                <a16:creationId xmlns:a16="http://schemas.microsoft.com/office/drawing/2014/main" id="{E7EB5829-69A4-4AED-966B-ED3DE9F3A559}"/>
              </a:ext>
            </a:extLst>
          </p:cNvPr>
          <p:cNvSpPr>
            <a:spLocks noGrp="1"/>
          </p:cNvSpPr>
          <p:nvPr>
            <p:ph idx="1"/>
          </p:nvPr>
        </p:nvSpPr>
        <p:spPr>
          <a:xfrm>
            <a:off x="860059" y="685801"/>
            <a:ext cx="6855070" cy="481623"/>
          </a:xfrm>
        </p:spPr>
        <p:txBody>
          <a:bodyPr>
            <a:normAutofit fontScale="77500" lnSpcReduction="20000"/>
          </a:bodyPr>
          <a:lstStyle/>
          <a:p>
            <a:r>
              <a:rPr lang="en-IN" sz="4000" dirty="0"/>
              <a:t>CIRCUIT DIAGRAM</a:t>
            </a:r>
          </a:p>
        </p:txBody>
      </p:sp>
      <p:pic>
        <p:nvPicPr>
          <p:cNvPr id="5" name="Picture 4">
            <a:extLst>
              <a:ext uri="{FF2B5EF4-FFF2-40B4-BE49-F238E27FC236}">
                <a16:creationId xmlns:a16="http://schemas.microsoft.com/office/drawing/2014/main" id="{4A731032-CF06-4B17-B157-8F9278DFB3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666" y="1615528"/>
            <a:ext cx="8108033" cy="4556671"/>
          </a:xfrm>
          <a:prstGeom prst="rect">
            <a:avLst/>
          </a:prstGeom>
        </p:spPr>
      </p:pic>
    </p:spTree>
    <p:extLst>
      <p:ext uri="{BB962C8B-B14F-4D97-AF65-F5344CB8AC3E}">
        <p14:creationId xmlns:p14="http://schemas.microsoft.com/office/powerpoint/2010/main" val="475008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8CC11-9E37-40F9-81D3-652BF0A8AF60}"/>
              </a:ext>
            </a:extLst>
          </p:cNvPr>
          <p:cNvSpPr>
            <a:spLocks noGrp="1"/>
          </p:cNvSpPr>
          <p:nvPr>
            <p:ph type="title"/>
          </p:nvPr>
        </p:nvSpPr>
        <p:spPr>
          <a:xfrm>
            <a:off x="6696808" y="2057401"/>
            <a:ext cx="4917830" cy="5301762"/>
          </a:xfrm>
        </p:spPr>
        <p:txBody>
          <a:bodyPr>
            <a:normAutofit/>
          </a:bodyPr>
          <a:lstStyle/>
          <a:p>
            <a:endParaRPr lang="en-IN" sz="2000" dirty="0"/>
          </a:p>
        </p:txBody>
      </p:sp>
      <p:sp>
        <p:nvSpPr>
          <p:cNvPr id="3" name="Content Placeholder 2">
            <a:extLst>
              <a:ext uri="{FF2B5EF4-FFF2-40B4-BE49-F238E27FC236}">
                <a16:creationId xmlns:a16="http://schemas.microsoft.com/office/drawing/2014/main" id="{5CDEC3B6-05EE-4D88-8E45-CAC2C1BA9B27}"/>
              </a:ext>
            </a:extLst>
          </p:cNvPr>
          <p:cNvSpPr>
            <a:spLocks noGrp="1"/>
          </p:cNvSpPr>
          <p:nvPr>
            <p:ph idx="1"/>
          </p:nvPr>
        </p:nvSpPr>
        <p:spPr>
          <a:xfrm>
            <a:off x="684212" y="685801"/>
            <a:ext cx="4459288" cy="844062"/>
          </a:xfrm>
        </p:spPr>
        <p:txBody>
          <a:bodyPr>
            <a:normAutofit/>
          </a:bodyPr>
          <a:lstStyle/>
          <a:p>
            <a:r>
              <a:rPr lang="en-IN" sz="4000" dirty="0"/>
              <a:t>THE CIRCUIT</a:t>
            </a:r>
          </a:p>
        </p:txBody>
      </p:sp>
      <p:pic>
        <p:nvPicPr>
          <p:cNvPr id="7" name="Picture 6">
            <a:extLst>
              <a:ext uri="{FF2B5EF4-FFF2-40B4-BE49-F238E27FC236}">
                <a16:creationId xmlns:a16="http://schemas.microsoft.com/office/drawing/2014/main" id="{C7CBCF24-2376-42C3-BEF7-42A65C285A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39" y="1615016"/>
            <a:ext cx="5334000" cy="4000500"/>
          </a:xfrm>
          <a:prstGeom prst="rect">
            <a:avLst/>
          </a:prstGeom>
        </p:spPr>
      </p:pic>
      <p:sp>
        <p:nvSpPr>
          <p:cNvPr id="8" name="Rectangle 7">
            <a:extLst>
              <a:ext uri="{FF2B5EF4-FFF2-40B4-BE49-F238E27FC236}">
                <a16:creationId xmlns:a16="http://schemas.microsoft.com/office/drawing/2014/main" id="{4955BA8A-F658-4711-A64D-3B5FDA6E82CF}"/>
              </a:ext>
            </a:extLst>
          </p:cNvPr>
          <p:cNvSpPr/>
          <p:nvPr/>
        </p:nvSpPr>
        <p:spPr>
          <a:xfrm>
            <a:off x="6658708" y="949569"/>
            <a:ext cx="4744915" cy="5213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2800" dirty="0"/>
              <a:t>The pulse sensor is connected to </a:t>
            </a:r>
            <a:r>
              <a:rPr lang="en-IN" sz="2800" dirty="0" err="1"/>
              <a:t>nodemcu</a:t>
            </a:r>
            <a:r>
              <a:rPr lang="en-IN" sz="2800" dirty="0"/>
              <a:t> esp8266 with the help of jumper wires.</a:t>
            </a:r>
            <a:br>
              <a:rPr lang="en-IN" sz="2800" dirty="0"/>
            </a:br>
            <a:br>
              <a:rPr lang="en-IN" sz="2800" dirty="0"/>
            </a:br>
            <a:r>
              <a:rPr lang="en-IN" sz="2800" dirty="0"/>
              <a:t>The pins of esp8266 connected are GND,A0 &amp; Vin.</a:t>
            </a:r>
            <a:br>
              <a:rPr lang="en-IN" sz="2800" dirty="0"/>
            </a:br>
            <a:br>
              <a:rPr lang="en-IN" sz="2800" dirty="0"/>
            </a:br>
            <a:r>
              <a:rPr lang="en-IN" sz="2800" dirty="0"/>
              <a:t>The circuit is connected to the laptop using a data cable.</a:t>
            </a:r>
          </a:p>
        </p:txBody>
      </p:sp>
    </p:spTree>
    <p:extLst>
      <p:ext uri="{BB962C8B-B14F-4D97-AF65-F5344CB8AC3E}">
        <p14:creationId xmlns:p14="http://schemas.microsoft.com/office/powerpoint/2010/main" val="173474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0A50-EE8F-4C18-82D1-16C0C58B1CDE}"/>
              </a:ext>
            </a:extLst>
          </p:cNvPr>
          <p:cNvSpPr>
            <a:spLocks noGrp="1"/>
          </p:cNvSpPr>
          <p:nvPr>
            <p:ph type="title"/>
          </p:nvPr>
        </p:nvSpPr>
        <p:spPr>
          <a:xfrm>
            <a:off x="684212" y="2895274"/>
            <a:ext cx="8534400" cy="1507067"/>
          </a:xfrm>
        </p:spPr>
        <p:txBody>
          <a:bodyPr>
            <a:normAutofit fontScale="90000"/>
          </a:bodyPr>
          <a:lstStyle/>
          <a:p>
            <a:r>
              <a:rPr lang="en-IN" dirty="0"/>
              <a:t>1. ARDUINO IDE</a:t>
            </a:r>
            <a:br>
              <a:rPr lang="en-IN" dirty="0"/>
            </a:br>
            <a:br>
              <a:rPr lang="en-IN" dirty="0"/>
            </a:br>
            <a:r>
              <a:rPr lang="en-IN" dirty="0"/>
              <a:t>2. THINGSPEAK</a:t>
            </a:r>
          </a:p>
        </p:txBody>
      </p:sp>
      <p:sp>
        <p:nvSpPr>
          <p:cNvPr id="3" name="Content Placeholder 2">
            <a:extLst>
              <a:ext uri="{FF2B5EF4-FFF2-40B4-BE49-F238E27FC236}">
                <a16:creationId xmlns:a16="http://schemas.microsoft.com/office/drawing/2014/main" id="{5CAEC716-C2A2-4A4F-A2CF-EC6454F2C373}"/>
              </a:ext>
            </a:extLst>
          </p:cNvPr>
          <p:cNvSpPr>
            <a:spLocks noGrp="1"/>
          </p:cNvSpPr>
          <p:nvPr>
            <p:ph idx="1"/>
          </p:nvPr>
        </p:nvSpPr>
        <p:spPr>
          <a:xfrm>
            <a:off x="684212" y="1178170"/>
            <a:ext cx="7756403" cy="1248508"/>
          </a:xfrm>
        </p:spPr>
        <p:txBody>
          <a:bodyPr>
            <a:normAutofit lnSpcReduction="10000"/>
          </a:bodyPr>
          <a:lstStyle/>
          <a:p>
            <a:r>
              <a:rPr lang="en-IN" sz="4000" dirty="0"/>
              <a:t>PLATFORMS IMPLEMENTED IN THIS PROJECT</a:t>
            </a:r>
          </a:p>
        </p:txBody>
      </p:sp>
    </p:spTree>
    <p:extLst>
      <p:ext uri="{BB962C8B-B14F-4D97-AF65-F5344CB8AC3E}">
        <p14:creationId xmlns:p14="http://schemas.microsoft.com/office/powerpoint/2010/main" val="2448232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82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9BBF1-0E9F-4D4C-94A3-5C1A15E8D25B}"/>
              </a:ext>
            </a:extLst>
          </p:cNvPr>
          <p:cNvSpPr>
            <a:spLocks noGrp="1"/>
          </p:cNvSpPr>
          <p:nvPr>
            <p:ph type="title"/>
          </p:nvPr>
        </p:nvSpPr>
        <p:spPr>
          <a:xfrm>
            <a:off x="3186418" y="2346813"/>
            <a:ext cx="2773363" cy="4175124"/>
          </a:xfrm>
        </p:spPr>
        <p:txBody>
          <a:bodyPr>
            <a:noAutofit/>
          </a:bodyPr>
          <a:lstStyle/>
          <a:p>
            <a:endParaRPr lang="en-IN" sz="2400" dirty="0"/>
          </a:p>
        </p:txBody>
      </p:sp>
      <p:sp>
        <p:nvSpPr>
          <p:cNvPr id="3" name="Content Placeholder 2">
            <a:extLst>
              <a:ext uri="{FF2B5EF4-FFF2-40B4-BE49-F238E27FC236}">
                <a16:creationId xmlns:a16="http://schemas.microsoft.com/office/drawing/2014/main" id="{C98FAF45-B6FF-4D00-8245-A7447069B0FA}"/>
              </a:ext>
            </a:extLst>
          </p:cNvPr>
          <p:cNvSpPr>
            <a:spLocks noGrp="1"/>
          </p:cNvSpPr>
          <p:nvPr>
            <p:ph idx="1"/>
          </p:nvPr>
        </p:nvSpPr>
        <p:spPr>
          <a:xfrm>
            <a:off x="807305" y="336063"/>
            <a:ext cx="4643926" cy="527538"/>
          </a:xfrm>
        </p:spPr>
        <p:txBody>
          <a:bodyPr>
            <a:normAutofit fontScale="92500" lnSpcReduction="20000"/>
          </a:bodyPr>
          <a:lstStyle/>
          <a:p>
            <a:r>
              <a:rPr lang="en-IN" sz="3600" dirty="0"/>
              <a:t>ARDUINO CODE</a:t>
            </a:r>
          </a:p>
        </p:txBody>
      </p:sp>
      <p:pic>
        <p:nvPicPr>
          <p:cNvPr id="7" name="Picture 6">
            <a:extLst>
              <a:ext uri="{FF2B5EF4-FFF2-40B4-BE49-F238E27FC236}">
                <a16:creationId xmlns:a16="http://schemas.microsoft.com/office/drawing/2014/main" id="{D87F675D-29B4-4EB4-98D3-DCCCFB7367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212" y="974626"/>
            <a:ext cx="5676019" cy="5547311"/>
          </a:xfrm>
          <a:prstGeom prst="rect">
            <a:avLst/>
          </a:prstGeom>
          <a:effectLst>
            <a:outerShdw blurRad="304800" dist="38100" dir="2700000" sx="102000" sy="102000" algn="tl" rotWithShape="0">
              <a:prstClr val="black">
                <a:alpha val="17000"/>
              </a:prstClr>
            </a:outerShdw>
          </a:effectLst>
        </p:spPr>
      </p:pic>
      <p:sp>
        <p:nvSpPr>
          <p:cNvPr id="8" name="Rectangle 7">
            <a:extLst>
              <a:ext uri="{FF2B5EF4-FFF2-40B4-BE49-F238E27FC236}">
                <a16:creationId xmlns:a16="http://schemas.microsoft.com/office/drawing/2014/main" id="{FA86A34F-015A-4BD3-AC5C-F004C00D346D}"/>
              </a:ext>
            </a:extLst>
          </p:cNvPr>
          <p:cNvSpPr/>
          <p:nvPr/>
        </p:nvSpPr>
        <p:spPr>
          <a:xfrm>
            <a:off x="6981824" y="974626"/>
            <a:ext cx="4791075" cy="5547311"/>
          </a:xfrm>
          <a:prstGeom prst="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t>In this Arduino ide the ESP8266 &amp; </a:t>
            </a:r>
            <a:r>
              <a:rPr lang="en-IN" sz="2800" dirty="0" err="1"/>
              <a:t>ThingSpeak</a:t>
            </a:r>
            <a:r>
              <a:rPr lang="en-IN" sz="2800" dirty="0"/>
              <a:t> libraries are used.</a:t>
            </a:r>
            <a:br>
              <a:rPr lang="en-IN" sz="2800" dirty="0"/>
            </a:br>
            <a:br>
              <a:rPr lang="en-IN" sz="2800" dirty="0"/>
            </a:br>
            <a:r>
              <a:rPr lang="en-IN" sz="2800" dirty="0"/>
              <a:t>Channel has been created in </a:t>
            </a:r>
            <a:r>
              <a:rPr lang="en-IN" sz="2800" dirty="0" err="1"/>
              <a:t>ThingSpeak</a:t>
            </a:r>
            <a:r>
              <a:rPr lang="en-IN" sz="2800" dirty="0"/>
              <a:t> &amp; </a:t>
            </a:r>
            <a:r>
              <a:rPr lang="en-IN" sz="2800" dirty="0" err="1"/>
              <a:t>informations</a:t>
            </a:r>
            <a:r>
              <a:rPr lang="en-IN" sz="2800" dirty="0"/>
              <a:t> like Channel ID &amp; API key have been put in this code which is then uploaded in ESP8266 </a:t>
            </a:r>
            <a:r>
              <a:rPr lang="en-IN" sz="2800" dirty="0" err="1"/>
              <a:t>WiFi</a:t>
            </a:r>
            <a:r>
              <a:rPr lang="en-IN" sz="2800" dirty="0"/>
              <a:t> module.</a:t>
            </a:r>
          </a:p>
        </p:txBody>
      </p:sp>
    </p:spTree>
    <p:extLst>
      <p:ext uri="{BB962C8B-B14F-4D97-AF65-F5344CB8AC3E}">
        <p14:creationId xmlns:p14="http://schemas.microsoft.com/office/powerpoint/2010/main" val="3161639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2B01E-A851-4403-A8F8-9A5F1E72AC49}"/>
              </a:ext>
            </a:extLst>
          </p:cNvPr>
          <p:cNvSpPr>
            <a:spLocks noGrp="1"/>
          </p:cNvSpPr>
          <p:nvPr>
            <p:ph type="title"/>
          </p:nvPr>
        </p:nvSpPr>
        <p:spPr>
          <a:xfrm>
            <a:off x="1674812" y="4418765"/>
            <a:ext cx="8534400" cy="1507067"/>
          </a:xfrm>
        </p:spPr>
        <p:txBody>
          <a:bodyPr/>
          <a:lstStyle/>
          <a:p>
            <a:endParaRPr lang="en-IN" dirty="0"/>
          </a:p>
        </p:txBody>
      </p:sp>
      <p:sp>
        <p:nvSpPr>
          <p:cNvPr id="3" name="Content Placeholder 2">
            <a:extLst>
              <a:ext uri="{FF2B5EF4-FFF2-40B4-BE49-F238E27FC236}">
                <a16:creationId xmlns:a16="http://schemas.microsoft.com/office/drawing/2014/main" id="{DB1D5BC2-7A33-4EEE-A36F-860A87E00524}"/>
              </a:ext>
            </a:extLst>
          </p:cNvPr>
          <p:cNvSpPr>
            <a:spLocks noGrp="1"/>
          </p:cNvSpPr>
          <p:nvPr>
            <p:ph idx="1"/>
          </p:nvPr>
        </p:nvSpPr>
        <p:spPr>
          <a:xfrm>
            <a:off x="684212" y="447451"/>
            <a:ext cx="6211888" cy="533400"/>
          </a:xfrm>
        </p:spPr>
        <p:txBody>
          <a:bodyPr>
            <a:normAutofit lnSpcReduction="10000"/>
          </a:bodyPr>
          <a:lstStyle/>
          <a:p>
            <a:r>
              <a:rPr lang="en-IN" sz="3200" dirty="0"/>
              <a:t>THINGSPEAK OUTPUT</a:t>
            </a:r>
          </a:p>
        </p:txBody>
      </p:sp>
      <p:pic>
        <p:nvPicPr>
          <p:cNvPr id="5" name="Picture 4">
            <a:extLst>
              <a:ext uri="{FF2B5EF4-FFF2-40B4-BE49-F238E27FC236}">
                <a16:creationId xmlns:a16="http://schemas.microsoft.com/office/drawing/2014/main" id="{8A14A509-8610-4CDD-9E8D-7247A0D5C101}"/>
              </a:ext>
            </a:extLst>
          </p:cNvPr>
          <p:cNvPicPr>
            <a:picLocks noChangeAspect="1"/>
          </p:cNvPicPr>
          <p:nvPr/>
        </p:nvPicPr>
        <p:blipFill rotWithShape="1">
          <a:blip r:embed="rId2">
            <a:extLst>
              <a:ext uri="{28A0092B-C50C-407E-A947-70E740481C1C}">
                <a14:useLocalDpi xmlns:a14="http://schemas.microsoft.com/office/drawing/2010/main" val="0"/>
              </a:ext>
            </a:extLst>
          </a:blip>
          <a:srcRect l="14228" r="32841"/>
          <a:stretch/>
        </p:blipFill>
        <p:spPr>
          <a:xfrm>
            <a:off x="1057275" y="1228500"/>
            <a:ext cx="5667375" cy="5182049"/>
          </a:xfrm>
          <a:prstGeom prst="rect">
            <a:avLst/>
          </a:prstGeom>
          <a:effectLst>
            <a:outerShdw blurRad="482600" dist="38100" dir="2700000" sx="99000" sy="99000" algn="tl" rotWithShape="0">
              <a:prstClr val="black">
                <a:alpha val="29000"/>
              </a:prstClr>
            </a:outerShdw>
          </a:effectLst>
        </p:spPr>
      </p:pic>
      <p:sp>
        <p:nvSpPr>
          <p:cNvPr id="6" name="Rectangle 5">
            <a:extLst>
              <a:ext uri="{FF2B5EF4-FFF2-40B4-BE49-F238E27FC236}">
                <a16:creationId xmlns:a16="http://schemas.microsoft.com/office/drawing/2014/main" id="{CAB050C6-477F-4A56-9E15-3816F3857CBE}"/>
              </a:ext>
            </a:extLst>
          </p:cNvPr>
          <p:cNvSpPr/>
          <p:nvPr/>
        </p:nvSpPr>
        <p:spPr>
          <a:xfrm>
            <a:off x="7172325" y="1228500"/>
            <a:ext cx="4572000" cy="5182049"/>
          </a:xfrm>
          <a:prstGeom prst="rect">
            <a:avLst/>
          </a:prstGeom>
          <a:effectLst>
            <a:outerShdw blurRad="317500" dist="38100" dir="2700000" sx="101000" sy="101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t>The Channel Stats shows the pulse rate of the patient.</a:t>
            </a:r>
          </a:p>
          <a:p>
            <a:pPr algn="ctr"/>
            <a:endParaRPr lang="en-IN" sz="2400" dirty="0"/>
          </a:p>
          <a:p>
            <a:pPr algn="ctr"/>
            <a:endParaRPr lang="en-IN" sz="2400" dirty="0"/>
          </a:p>
          <a:p>
            <a:pPr algn="ctr"/>
            <a:r>
              <a:rPr lang="en-IN" sz="2400" dirty="0"/>
              <a:t>When the green light emitting from the pulse sensor passes along our skin, the equivalent pulse rate is obtained on the graph at regular interval.</a:t>
            </a:r>
          </a:p>
        </p:txBody>
      </p:sp>
    </p:spTree>
    <p:extLst>
      <p:ext uri="{BB962C8B-B14F-4D97-AF65-F5344CB8AC3E}">
        <p14:creationId xmlns:p14="http://schemas.microsoft.com/office/powerpoint/2010/main" val="877448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13A58-37CB-4701-BB3F-997E9A0B6F13}"/>
              </a:ext>
            </a:extLst>
          </p:cNvPr>
          <p:cNvSpPr>
            <a:spLocks noGrp="1"/>
          </p:cNvSpPr>
          <p:nvPr>
            <p:ph type="title"/>
          </p:nvPr>
        </p:nvSpPr>
        <p:spPr>
          <a:xfrm>
            <a:off x="1666874" y="4200526"/>
            <a:ext cx="7551737" cy="1793874"/>
          </a:xfrm>
        </p:spPr>
        <p:txBody>
          <a:bodyPr/>
          <a:lstStyle/>
          <a:p>
            <a:endParaRPr lang="en-IN" dirty="0"/>
          </a:p>
        </p:txBody>
      </p:sp>
      <p:sp>
        <p:nvSpPr>
          <p:cNvPr id="6" name="Content Placeholder 5">
            <a:extLst>
              <a:ext uri="{FF2B5EF4-FFF2-40B4-BE49-F238E27FC236}">
                <a16:creationId xmlns:a16="http://schemas.microsoft.com/office/drawing/2014/main" id="{81A88BC1-28EE-4E41-B466-4E41B0507C30}"/>
              </a:ext>
            </a:extLst>
          </p:cNvPr>
          <p:cNvSpPr>
            <a:spLocks noGrp="1"/>
          </p:cNvSpPr>
          <p:nvPr>
            <p:ph idx="1"/>
          </p:nvPr>
        </p:nvSpPr>
        <p:spPr>
          <a:xfrm>
            <a:off x="684212" y="685800"/>
            <a:ext cx="8878888" cy="619125"/>
          </a:xfrm>
        </p:spPr>
        <p:txBody>
          <a:bodyPr>
            <a:normAutofit/>
          </a:bodyPr>
          <a:lstStyle/>
          <a:p>
            <a:r>
              <a:rPr lang="en-IN" sz="3200" dirty="0"/>
              <a:t>VIDEO DEMONSTARTION OF THE PROJECT</a:t>
            </a:r>
          </a:p>
        </p:txBody>
      </p:sp>
      <p:pic>
        <p:nvPicPr>
          <p:cNvPr id="7" name="WhatsApp Video 2021-09-23 at 20.29.56">
            <a:hlinkClick r:id="" action="ppaction://media"/>
            <a:extLst>
              <a:ext uri="{FF2B5EF4-FFF2-40B4-BE49-F238E27FC236}">
                <a16:creationId xmlns:a16="http://schemas.microsoft.com/office/drawing/2014/main" id="{93495239-F897-4152-A7AE-1C52CA35A56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8701" y="1573129"/>
            <a:ext cx="8534399" cy="4695031"/>
          </a:xfrm>
          <a:prstGeom prst="rect">
            <a:avLst/>
          </a:prstGeom>
        </p:spPr>
      </p:pic>
    </p:spTree>
    <p:extLst>
      <p:ext uri="{BB962C8B-B14F-4D97-AF65-F5344CB8AC3E}">
        <p14:creationId xmlns:p14="http://schemas.microsoft.com/office/powerpoint/2010/main" val="225157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4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190</TotalTime>
  <Words>258</Words>
  <Application>Microsoft Office PowerPoint</Application>
  <PresentationFormat>Widescreen</PresentationFormat>
  <Paragraphs>26</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Slice</vt:lpstr>
      <vt:lpstr>IOT Based Pulse Monitoring System</vt:lpstr>
      <vt:lpstr>The Pulse Monitoring system is developed using IOT technology with an objective of detecting the pulse rate of the patient. With the help of iot application it can be monitored from anywhere in the world.  </vt:lpstr>
      <vt:lpstr>1. NODEMCU ESP8266  2. PULSE SENSOR  3. JUMPER WIRES</vt:lpstr>
      <vt:lpstr>PowerPoint Presentation</vt:lpstr>
      <vt:lpstr>PowerPoint Presentation</vt:lpstr>
      <vt:lpstr>1. ARDUINO IDE  2. THINGSPEAK</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Pulse Monitoring System</dc:title>
  <dc:creator>Subhashis Dutta</dc:creator>
  <cp:lastModifiedBy>Unknown User</cp:lastModifiedBy>
  <cp:revision>16</cp:revision>
  <dcterms:created xsi:type="dcterms:W3CDTF">2021-09-22T18:05:40Z</dcterms:created>
  <dcterms:modified xsi:type="dcterms:W3CDTF">2021-09-25T06:45:32Z</dcterms:modified>
</cp:coreProperties>
</file>

<file path=docProps/thumbnail.jpeg>
</file>